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650" r:id="rId5"/>
    <p:sldMasterId id="2147483657" r:id="rId6"/>
  </p:sldMasterIdLst>
  <p:notesMasterIdLst>
    <p:notesMasterId r:id="rId22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j6E5ZSn9TzeSInRnb729W6CZpP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FB8B01-3CC6-4033-9234-AD7C6EB03366}">
  <a:tblStyle styleId="{EEFB8B01-3CC6-4033-9234-AD7C6EB03366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78"/>
  </p:normalViewPr>
  <p:slideViewPr>
    <p:cSldViewPr snapToGrid="0">
      <p:cViewPr varScale="1">
        <p:scale>
          <a:sx n="104" d="100"/>
          <a:sy n="104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customschemas.google.com/relationships/presentationmetadata" Target="meta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13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- Background 2">
  <p:cSld name="Title Slide - Background 2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7"/>
          <p:cNvSpPr txBox="1">
            <a:spLocks noGrp="1"/>
          </p:cNvSpPr>
          <p:nvPr>
            <p:ph type="body" idx="1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sldNum" idx="12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ftr" idx="11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7"/>
          <p:cNvSpPr txBox="1">
            <a:spLocks noGrp="1"/>
          </p:cNvSpPr>
          <p:nvPr>
            <p:ph type="body" idx="2"/>
          </p:nvPr>
        </p:nvSpPr>
        <p:spPr>
          <a:xfrm>
            <a:off x="1" y="106998"/>
            <a:ext cx="12191999" cy="40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body" idx="3"/>
          </p:nvPr>
        </p:nvSpPr>
        <p:spPr>
          <a:xfrm>
            <a:off x="0" y="6455410"/>
            <a:ext cx="12192000" cy="295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2pPr>
            <a:lvl3pPr marL="137160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4" name="Google Shape;104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6" name="Google Shape;106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22" name="Google Shape;122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3" name="Google Shape;123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0" name="Google Shape;130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1 Column">
  <p:cSld name="Title and Content - 1 Colum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11176000" cy="471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25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3F3F3F"/>
                </a:solidFill>
              </a:defRPr>
            </a:lvl2pPr>
            <a:lvl3pPr marL="1371600" lvl="2" indent="-295275" algn="l">
              <a:spcBef>
                <a:spcPts val="225"/>
              </a:spcBef>
              <a:spcAft>
                <a:spcPts val="0"/>
              </a:spcAft>
              <a:buSzPts val="1050"/>
              <a:buChar char="►"/>
              <a:defRPr sz="1500">
                <a:solidFill>
                  <a:srgbClr val="3F3F3F"/>
                </a:solidFill>
              </a:defRPr>
            </a:lvl3pPr>
            <a:lvl4pPr marL="1828800" lvl="3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–"/>
              <a:defRPr sz="1500">
                <a:solidFill>
                  <a:srgbClr val="3F3F3F"/>
                </a:solidFill>
              </a:defRPr>
            </a:lvl4pPr>
            <a:lvl5pPr marL="2286000" lvl="4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»"/>
              <a:defRPr sz="15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9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Picture with Caption">
  <p:cSld name="Title and Picture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0"/>
          <p:cNvSpPr txBox="1">
            <a:spLocks noGrp="1"/>
          </p:cNvSpPr>
          <p:nvPr>
            <p:ph type="title"/>
          </p:nvPr>
        </p:nvSpPr>
        <p:spPr>
          <a:xfrm>
            <a:off x="406400" y="274638"/>
            <a:ext cx="11176000" cy="538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body" idx="1"/>
          </p:nvPr>
        </p:nvSpPr>
        <p:spPr>
          <a:xfrm>
            <a:off x="406403" y="5834379"/>
            <a:ext cx="8470900" cy="32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228600" algn="l">
              <a:spcBef>
                <a:spcPts val="22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83847A"/>
                </a:solidFill>
              </a:defRPr>
            </a:lvl2pPr>
            <a:lvl3pPr marL="1371600" lvl="2" indent="-295275" algn="l">
              <a:spcBef>
                <a:spcPts val="225"/>
              </a:spcBef>
              <a:spcAft>
                <a:spcPts val="0"/>
              </a:spcAft>
              <a:buSzPts val="1050"/>
              <a:buChar char="►"/>
              <a:defRPr sz="1500">
                <a:solidFill>
                  <a:srgbClr val="83847A"/>
                </a:solidFill>
              </a:defRPr>
            </a:lvl3pPr>
            <a:lvl4pPr marL="1828800" lvl="3" indent="-323850" algn="l">
              <a:spcBef>
                <a:spcPts val="225"/>
              </a:spcBef>
              <a:spcAft>
                <a:spcPts val="0"/>
              </a:spcAft>
              <a:buClr>
                <a:srgbClr val="83847A"/>
              </a:buClr>
              <a:buSzPts val="1500"/>
              <a:buChar char="–"/>
              <a:defRPr sz="1500">
                <a:solidFill>
                  <a:srgbClr val="83847A"/>
                </a:solidFill>
              </a:defRPr>
            </a:lvl4pPr>
            <a:lvl5pPr marL="2286000" lvl="4" indent="-323850" algn="l">
              <a:spcBef>
                <a:spcPts val="225"/>
              </a:spcBef>
              <a:spcAft>
                <a:spcPts val="0"/>
              </a:spcAft>
              <a:buClr>
                <a:srgbClr val="83847A"/>
              </a:buClr>
              <a:buSzPts val="1500"/>
              <a:buChar char="»"/>
              <a:defRPr sz="1500">
                <a:solidFill>
                  <a:srgbClr val="83847A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20"/>
          <p:cNvSpPr>
            <a:spLocks noGrp="1"/>
          </p:cNvSpPr>
          <p:nvPr>
            <p:ph type="pic" idx="2"/>
          </p:nvPr>
        </p:nvSpPr>
        <p:spPr>
          <a:xfrm>
            <a:off x="406400" y="942975"/>
            <a:ext cx="11176000" cy="476122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2 Sections">
  <p:cSld name="Title - 2 Section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5486400" cy="471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body" idx="2"/>
          </p:nvPr>
        </p:nvSpPr>
        <p:spPr>
          <a:xfrm>
            <a:off x="6096000" y="1225550"/>
            <a:ext cx="5486400" cy="471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Quad-Chart">
  <p:cSld name="Title - Quad-Char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2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2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body" idx="2"/>
          </p:nvPr>
        </p:nvSpPr>
        <p:spPr>
          <a:xfrm>
            <a:off x="60960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3"/>
          </p:nvPr>
        </p:nvSpPr>
        <p:spPr>
          <a:xfrm>
            <a:off x="4064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body" idx="4"/>
          </p:nvPr>
        </p:nvSpPr>
        <p:spPr>
          <a:xfrm>
            <a:off x="60960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55" name="Google Shape;55;p22"/>
          <p:cNvCxnSpPr/>
          <p:nvPr/>
        </p:nvCxnSpPr>
        <p:spPr>
          <a:xfrm>
            <a:off x="406400" y="3549650"/>
            <a:ext cx="111760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6" name="Google Shape;56;p22"/>
          <p:cNvCxnSpPr/>
          <p:nvPr/>
        </p:nvCxnSpPr>
        <p:spPr>
          <a:xfrm>
            <a:off x="5990527" y="1225554"/>
            <a:ext cx="0" cy="4657725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Sub-Head 2 Sections">
  <p:cSld name="Title - Sub-Head 2 Sectio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3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3"/>
          <p:cNvSpPr txBox="1">
            <a:spLocks noGrp="1"/>
          </p:cNvSpPr>
          <p:nvPr>
            <p:ph type="body" idx="1"/>
          </p:nvPr>
        </p:nvSpPr>
        <p:spPr>
          <a:xfrm>
            <a:off x="6096000" y="1230511"/>
            <a:ext cx="5486400" cy="66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3"/>
          <p:cNvSpPr txBox="1">
            <a:spLocks noGrp="1"/>
          </p:cNvSpPr>
          <p:nvPr>
            <p:ph type="body" idx="2"/>
          </p:nvPr>
        </p:nvSpPr>
        <p:spPr>
          <a:xfrm>
            <a:off x="406400" y="1230516"/>
            <a:ext cx="5486400" cy="66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3"/>
          <p:cNvSpPr txBox="1">
            <a:spLocks noGrp="1"/>
          </p:cNvSpPr>
          <p:nvPr>
            <p:ph type="body" idx="3"/>
          </p:nvPr>
        </p:nvSpPr>
        <p:spPr>
          <a:xfrm>
            <a:off x="4064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body" idx="4"/>
          </p:nvPr>
        </p:nvSpPr>
        <p:spPr>
          <a:xfrm>
            <a:off x="60960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4"/>
          <p:cNvSpPr txBox="1">
            <a:spLocks noGrp="1"/>
          </p:cNvSpPr>
          <p:nvPr>
            <p:ph type="title"/>
          </p:nvPr>
        </p:nvSpPr>
        <p:spPr>
          <a:xfrm>
            <a:off x="609600" y="228600"/>
            <a:ext cx="109728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4"/>
          <p:cNvSpPr txBox="1">
            <a:spLocks noGrp="1"/>
          </p:cNvSpPr>
          <p:nvPr>
            <p:ph type="body" idx="1"/>
          </p:nvPr>
        </p:nvSpPr>
        <p:spPr>
          <a:xfrm>
            <a:off x="1828800" y="1524000"/>
            <a:ext cx="8534400" cy="4724400"/>
          </a:xfrm>
          <a:prstGeom prst="rect">
            <a:avLst/>
          </a:prstGeom>
          <a:solidFill>
            <a:srgbClr val="48432A">
              <a:alpha val="44705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225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•"/>
              <a:defRPr sz="2000"/>
            </a:lvl1pPr>
            <a:lvl2pPr marL="914400" lvl="1" indent="-365760" algn="l">
              <a:spcBef>
                <a:spcPts val="225"/>
              </a:spcBef>
              <a:spcAft>
                <a:spcPts val="0"/>
              </a:spcAft>
              <a:buSzPts val="2160"/>
              <a:buFont typeface="Arial"/>
              <a:buChar char="•"/>
              <a:defRPr sz="1800"/>
            </a:lvl2pPr>
            <a:lvl3pPr marL="1371600" lvl="2" indent="-350519" algn="l">
              <a:spcBef>
                <a:spcPts val="225"/>
              </a:spcBef>
              <a:spcAft>
                <a:spcPts val="0"/>
              </a:spcAft>
              <a:buClr>
                <a:srgbClr val="00B0F0"/>
              </a:buClr>
              <a:buSzPts val="1920"/>
              <a:buFont typeface="Arial"/>
              <a:buChar char="•"/>
              <a:defRPr sz="1600"/>
            </a:lvl3pPr>
            <a:lvl4pPr marL="1828800" lvl="3" indent="-3175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ourier New"/>
              <a:buChar char="o"/>
              <a:defRPr sz="1400"/>
            </a:lvl4pPr>
            <a:lvl5pPr marL="2286000" lvl="4" indent="-317500" algn="l">
              <a:spcBef>
                <a:spcPts val="225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 New"/>
              <a:buChar char="o"/>
              <a:defRPr sz="1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dt" idx="10"/>
          </p:nvPr>
        </p:nvSpPr>
        <p:spPr>
          <a:xfrm>
            <a:off x="609600" y="6400800"/>
            <a:ext cx="2844800" cy="320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4"/>
          <p:cNvSpPr txBox="1">
            <a:spLocks noGrp="1"/>
          </p:cNvSpPr>
          <p:nvPr>
            <p:ph type="ftr" idx="11"/>
          </p:nvPr>
        </p:nvSpPr>
        <p:spPr>
          <a:xfrm>
            <a:off x="4165600" y="6400800"/>
            <a:ext cx="3860800" cy="320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4"/>
          <p:cNvSpPr txBox="1">
            <a:spLocks noGrp="1"/>
          </p:cNvSpPr>
          <p:nvPr>
            <p:ph type="sldNum" idx="12"/>
          </p:nvPr>
        </p:nvSpPr>
        <p:spPr>
          <a:xfrm>
            <a:off x="8737600" y="6400800"/>
            <a:ext cx="2844800" cy="320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9" name="Google Shape;7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6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6"/>
          <p:cNvPicPr preferRelativeResize="0"/>
          <p:nvPr/>
        </p:nvPicPr>
        <p:blipFill rotWithShape="1">
          <a:blip r:embed="rId3">
            <a:alphaModFix/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" name="Google Shape;7;p16" descr="A body of water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16077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8" name="Google Shape;8;p16" descr="A picture containing tree, water, outdoor, nature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49290" y="516571"/>
            <a:ext cx="4583494" cy="2558088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" name="Google Shape;9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6"/>
          <p:cNvSpPr txBox="1">
            <a:spLocks noGrp="1"/>
          </p:cNvSpPr>
          <p:nvPr>
            <p:ph type="ftr" idx="11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sldNum" idx="12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" name="Google Shape;14;p16"/>
          <p:cNvCxnSpPr/>
          <p:nvPr/>
        </p:nvCxnSpPr>
        <p:spPr>
          <a:xfrm rot="10800000">
            <a:off x="1476587" y="6373877"/>
            <a:ext cx="10207413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" name="Google Shape;15;p16"/>
          <p:cNvSpPr txBox="1"/>
          <p:nvPr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DISCOVER  |  DEVELOP  |  DELIVER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">
          <p15:clr>
            <a:srgbClr val="5ACBF0"/>
          </p15:clr>
        </p15:guide>
        <p15:guide id="2" pos="6144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1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8"/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lt1"/>
              </a:gs>
              <a:gs pos="83000">
                <a:srgbClr val="00B0F0"/>
              </a:gs>
              <a:gs pos="100000">
                <a:srgbClr val="00B0F0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8"/>
          <p:cNvSpPr txBox="1">
            <a:spLocks noGrp="1"/>
          </p:cNvSpPr>
          <p:nvPr>
            <p:ph type="title"/>
          </p:nvPr>
        </p:nvSpPr>
        <p:spPr>
          <a:xfrm>
            <a:off x="406400" y="274638"/>
            <a:ext cx="11176000" cy="806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body" idx="1"/>
          </p:nvPr>
        </p:nvSpPr>
        <p:spPr>
          <a:xfrm>
            <a:off x="406400" y="1233932"/>
            <a:ext cx="11176000" cy="470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Noto Sans Symbols"/>
              <a:buChar char="▪"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9719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120"/>
              <a:buFont typeface="Arial"/>
              <a:buChar char="►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18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" name="Google Shape;29;p1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079067" y="3416305"/>
            <a:ext cx="25400" cy="3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" name="Google Shape;30;p18"/>
          <p:cNvCxnSpPr/>
          <p:nvPr/>
        </p:nvCxnSpPr>
        <p:spPr>
          <a:xfrm>
            <a:off x="406400" y="6309360"/>
            <a:ext cx="1135888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" name="Google Shape;31;p18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 Army Corps of Engineers  ∙   Engineer Research and Development Center</a:t>
            </a:r>
            <a:endParaRPr/>
          </a:p>
        </p:txBody>
      </p:sp>
      <p:sp>
        <p:nvSpPr>
          <p:cNvPr id="32" name="Google Shape;32;p18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  <p:sp>
        <p:nvSpPr>
          <p:cNvPr id="33" name="Google Shape;33;p18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"/>
          <p:cNvSpPr txBox="1">
            <a:spLocks noGrp="1"/>
          </p:cNvSpPr>
          <p:nvPr>
            <p:ph type="body" idx="1"/>
          </p:nvPr>
        </p:nvSpPr>
        <p:spPr>
          <a:xfrm>
            <a:off x="609603" y="2561174"/>
            <a:ext cx="7652082" cy="261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800" dirty="0">
                <a:solidFill>
                  <a:schemeClr val="lt1"/>
                </a:solidFill>
              </a:rPr>
              <a:t>Lauren Melendez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800" dirty="0">
                <a:solidFill>
                  <a:schemeClr val="lt1"/>
                </a:solidFill>
              </a:rPr>
              <a:t>U.S. Army Engineer Research and Development Center, Environmental Laboratory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800" dirty="0">
                <a:solidFill>
                  <a:schemeClr val="lt1"/>
                </a:solidFill>
              </a:rPr>
              <a:t>CE-QUAL-W2 Workshop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800" dirty="0">
                <a:solidFill>
                  <a:schemeClr val="lt1"/>
                </a:solidFill>
              </a:rPr>
              <a:t>July 08 – 09, 2024</a:t>
            </a:r>
            <a:endParaRPr dirty="0"/>
          </a:p>
        </p:txBody>
      </p:sp>
      <p:sp>
        <p:nvSpPr>
          <p:cNvPr id="150" name="Google Shape;150;p1"/>
          <p:cNvSpPr txBox="1">
            <a:spLocks noGrp="1"/>
          </p:cNvSpPr>
          <p:nvPr>
            <p:ph type="title"/>
          </p:nvPr>
        </p:nvSpPr>
        <p:spPr>
          <a:xfrm>
            <a:off x="609600" y="1683033"/>
            <a:ext cx="9144000" cy="687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400" dirty="0"/>
              <a:t>MODEL SETUP I</a:t>
            </a:r>
            <a:br>
              <a:rPr lang="en-US" sz="2400" dirty="0"/>
            </a:br>
            <a:r>
              <a:rPr lang="en-US" sz="2400" b="0" dirty="0"/>
              <a:t>WORKSHOP</a:t>
            </a:r>
            <a:endParaRPr sz="2000" b="0" dirty="0"/>
          </a:p>
        </p:txBody>
      </p:sp>
      <p:sp>
        <p:nvSpPr>
          <p:cNvPr id="151" name="Google Shape;151;p1"/>
          <p:cNvSpPr txBox="1">
            <a:spLocks noGrp="1"/>
          </p:cNvSpPr>
          <p:nvPr>
            <p:ph type="sldNum" idx="12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Calibri"/>
              <a:buNone/>
            </a:pPr>
            <a:fld id="{00000000-1234-1234-1234-123412341234}" type="slidenum">
              <a:rPr lang="en-US" sz="900" b="1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900" b="1" i="0" u="none" strike="noStrike" cap="non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"/>
          <p:cNvSpPr txBox="1">
            <a:spLocks noGrp="1"/>
          </p:cNvSpPr>
          <p:nvPr>
            <p:ph type="body" idx="2"/>
          </p:nvPr>
        </p:nvSpPr>
        <p:spPr>
          <a:xfrm>
            <a:off x="1" y="106998"/>
            <a:ext cx="12191999" cy="40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UNCLASSIFIED</a:t>
            </a:r>
            <a:endParaRPr/>
          </a:p>
        </p:txBody>
      </p:sp>
      <p:sp>
        <p:nvSpPr>
          <p:cNvPr id="153" name="Google Shape;153;p1"/>
          <p:cNvSpPr txBox="1">
            <a:spLocks noGrp="1"/>
          </p:cNvSpPr>
          <p:nvPr>
            <p:ph type="body" idx="3"/>
          </p:nvPr>
        </p:nvSpPr>
        <p:spPr>
          <a:xfrm>
            <a:off x="0" y="6455410"/>
            <a:ext cx="12192000" cy="295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>
                <a:solidFill>
                  <a:schemeClr val="dk1"/>
                </a:solidFill>
              </a:rPr>
              <a:t>UNCLASSIFIED</a:t>
            </a:r>
            <a:endParaRPr/>
          </a:p>
        </p:txBody>
      </p:sp>
      <p:pic>
        <p:nvPicPr>
          <p:cNvPr id="154" name="Google Shape;154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6600" y="5784725"/>
            <a:ext cx="977900" cy="9589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"/>
          <p:cNvPicPr preferRelativeResize="0"/>
          <p:nvPr/>
        </p:nvPicPr>
        <p:blipFill rotWithShape="1">
          <a:blip r:embed="rId4">
            <a:alphaModFix/>
          </a:blip>
          <a:srcRect b="13809"/>
          <a:stretch/>
        </p:blipFill>
        <p:spPr>
          <a:xfrm>
            <a:off x="8261685" y="5635231"/>
            <a:ext cx="1162230" cy="1296087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" descr="Environmental Systems &#10;Modeling Team"/>
          <p:cNvSpPr/>
          <p:nvPr/>
        </p:nvSpPr>
        <p:spPr>
          <a:xfrm>
            <a:off x="8340651" y="5794410"/>
            <a:ext cx="977900" cy="12151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58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000000"/>
                </a:solidFill>
                <a:latin typeface="Calibri"/>
              </a:rPr>
              <a:t>Environmental Systems</a:t>
            </a:r>
            <a:br>
              <a:rPr b="0" i="0">
                <a:ln w="158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000000"/>
                </a:solidFill>
                <a:latin typeface="Calibri"/>
              </a:rPr>
            </a:br>
            <a:r>
              <a:rPr b="0" i="0">
                <a:ln w="158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000000"/>
                </a:solidFill>
                <a:latin typeface="Calibri"/>
              </a:rPr>
              <a:t>Modeling Team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0"/>
          <p:cNvSpPr txBox="1">
            <a:spLocks noGrp="1"/>
          </p:cNvSpPr>
          <p:nvPr>
            <p:ph type="title"/>
          </p:nvPr>
        </p:nvSpPr>
        <p:spPr>
          <a:xfrm>
            <a:off x="577516" y="159419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Meteorological File</a:t>
            </a:r>
            <a:endParaRPr/>
          </a:p>
        </p:txBody>
      </p:sp>
      <p:sp>
        <p:nvSpPr>
          <p:cNvPr id="237" name="Google Shape;237;p10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0"/>
          <p:cNvSpPr txBox="1"/>
          <p:nvPr/>
        </p:nvSpPr>
        <p:spPr>
          <a:xfrm>
            <a:off x="6316917" y="709086"/>
            <a:ext cx="5297567" cy="74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508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Hourly (plus) meteorological data, MSP Intl Airport near river mi 3; updated 06/01/2009 Source: MDNR except solar from UM, St. Paul Campus; TLT added cloud cover from 14WS</a:t>
            </a:r>
            <a:endParaRPr sz="10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5885" marR="0" lvl="0" indent="0" algn="l" rtl="0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JDAY TAIR  TDEW WIND  PHI             CLOUD SRO</a:t>
            </a:r>
            <a:endParaRPr sz="10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0"/>
          <p:cNvSpPr txBox="1"/>
          <p:nvPr/>
        </p:nvSpPr>
        <p:spPr>
          <a:xfrm>
            <a:off x="6316917" y="1426783"/>
            <a:ext cx="5783076" cy="4875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9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275.000 23.900 10.000 3.600 2.600	8.0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2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275.037 22.800 8.900 5.100 2.600	8.3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275.079 22.800 8.900 6.200 3.000	8.6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275.120 22.200 8.900 6.700 3.100	8.9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275.162 21.100 9.400 6.700 3.500	9.1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275.204 21.700 9.400 7.700 3.700	9.4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275.245 21.100 8.900 5.700 3.700	9.7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275.250 21.100 9.400 6.200 3.700  	10.0 23.012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275.287 20.000 10.000 6.200 3.700	9.9 23.012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275.329 18.900 10.000 5.100 3.700	9.7 88.560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2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275.370 17.200 10.000 3.600 3.700	9.6 128.307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275.412 16.100 10.000 1.500 3.050	9.4 355.633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275.454 14.400 10.000 3.600 2.400	9.3 433.733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275.495 13.900 10.000 3.100 2.300	9.1 278.231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275.500 14.400 10.000 3.100 2.300	9.0 370.974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275.537 13.900 10.600 3.100 2.400	9.0 370.974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275.579 15.000 10.600 3.100 2.600	9.0 175.725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2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275.620 16.100 10.600 4.100 3.100	9.0 149.924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275.662 18.300 11.100 4.100 2.600	9.0 56.483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275.704 20.000 11.100 4.600 3.000	9.0 28.590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275.745 21.100 11.100 3.050 2.720	9.0 9.763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275.750 20.600 11.100 1.500 2.440	9.0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275.787 22.200 11.700 3.100 2.160	9.0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275.829 22.200 11.700 0.000 1.880	9.0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275.870 23.300 11.700 5.100 1.600	9.0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2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275.912 22.200 11.700 2.600 3.000	9.0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275.954 22.800 11.700 2.600 1.950	9.0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275.995 22.200 12.200 3.600 0.900	9.0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276.000 21.700 12.200 3.600 0.900	9.0 0.000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0"/>
          <p:cNvSpPr txBox="1"/>
          <p:nvPr/>
        </p:nvSpPr>
        <p:spPr>
          <a:xfrm>
            <a:off x="465221" y="1453777"/>
            <a:ext cx="5085348" cy="164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825" rIns="0" bIns="0" anchor="t" anchorCtr="0">
            <a:spAutoFit/>
          </a:bodyPr>
          <a:lstStyle/>
          <a:p>
            <a:pPr marL="285115" marR="0" lvl="0" indent="-273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One file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117475" lvl="0" indent="-273050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Daily or more frequent, depending upon issues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5080" lvl="0" indent="-27305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Important to capturing what is happening “in” the model at a given time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1"/>
          <p:cNvSpPr txBox="1">
            <a:spLocks noGrp="1"/>
          </p:cNvSpPr>
          <p:nvPr>
            <p:ph type="title"/>
          </p:nvPr>
        </p:nvSpPr>
        <p:spPr>
          <a:xfrm>
            <a:off x="508000" y="199234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 File</a:t>
            </a:r>
            <a:endParaRPr/>
          </a:p>
        </p:txBody>
      </p:sp>
      <p:sp>
        <p:nvSpPr>
          <p:cNvPr id="246" name="Google Shape;246;p11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1"/>
          <p:cNvSpPr txBox="1"/>
          <p:nvPr/>
        </p:nvSpPr>
        <p:spPr>
          <a:xfrm>
            <a:off x="507988" y="1005685"/>
            <a:ext cx="99462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file contains specifications of much of the information that controls model operation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48" name="Google Shape;248;p11"/>
          <p:cNvGraphicFramePr/>
          <p:nvPr/>
        </p:nvGraphicFramePr>
        <p:xfrm>
          <a:off x="1367156" y="2161228"/>
          <a:ext cx="8832225" cy="2535500"/>
        </p:xfrm>
        <a:graphic>
          <a:graphicData uri="http://schemas.openxmlformats.org/drawingml/2006/table">
            <a:tbl>
              <a:tblPr firstRow="1" bandRow="1">
                <a:noFill/>
                <a:tableStyleId>{EEFB8B01-3CC6-4033-9234-AD7C6EB03366}</a:tableStyleId>
              </a:tblPr>
              <a:tblGrid>
                <a:gridCol w="193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5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0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6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05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Fill in these with real date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 CON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NDLT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DLTMIN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64769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DLTINTER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500">
                <a:tc>
                  <a:txBody>
                    <a:bodyPr/>
                    <a:lstStyle/>
                    <a:p>
                      <a:pPr marL="26034" marR="2159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TMSTRT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Time step control parameters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968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968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0.1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500">
                <a:tc>
                  <a:txBody>
                    <a:bodyPr/>
                    <a:lstStyle/>
                    <a:p>
                      <a:pPr marL="0" marR="5016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10/1/2000 0:00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500">
                <a:tc>
                  <a:txBody>
                    <a:bodyPr/>
                    <a:lstStyle/>
                    <a:p>
                      <a:pPr marL="26034" marR="2159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TMEND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 DATE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DLTD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DLTD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DLTD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0500">
                <a:tc>
                  <a:txBody>
                    <a:bodyPr/>
                    <a:lstStyle/>
                    <a:p>
                      <a:pPr marL="0" marR="5016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10/1/2001 0:00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Date of time step change in JDAY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841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275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841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277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841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457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0500">
                <a:tc>
                  <a:txBody>
                    <a:bodyPr/>
                    <a:lstStyle/>
                    <a:p>
                      <a:pPr marL="0" marR="4826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275.000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0500">
                <a:tc>
                  <a:txBody>
                    <a:bodyPr/>
                    <a:lstStyle/>
                    <a:p>
                      <a:pPr marL="0" marR="4826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640.000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 MAX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DLTMAX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DLTMAX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DLTMAX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0500">
                <a:tc rowSpan="2">
                  <a:txBody>
                    <a:bodyPr/>
                    <a:lstStyle/>
                    <a:p>
                      <a:pPr marL="26034" marR="2159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Year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1518920" marR="21590" lvl="0" indent="0" algn="l" rtl="0">
                        <a:lnSpc>
                          <a:spcPct val="100000"/>
                        </a:lnSpc>
                        <a:spcBef>
                          <a:spcPts val="13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2000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Maximum time step in seconds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841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841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841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0500">
                <a:tc>
                  <a:txBody>
                    <a:bodyPr/>
                    <a:lstStyle/>
                    <a:p>
                      <a:pPr marL="26034" marR="2159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 to Index of Sheets: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 FRN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DLTF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DLTF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DLTF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0500">
                <a:tc>
                  <a:txBody>
                    <a:bodyPr/>
                    <a:lstStyle/>
                    <a:p>
                      <a:pPr marL="26034" marR="2159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sng" strike="noStrike" cap="none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Index of Sheets'!A1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603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Fraction of maximum theoretical time step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032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968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968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25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2"/>
          <p:cNvSpPr txBox="1">
            <a:spLocks noGrp="1"/>
          </p:cNvSpPr>
          <p:nvPr>
            <p:ph type="title"/>
          </p:nvPr>
        </p:nvSpPr>
        <p:spPr>
          <a:xfrm>
            <a:off x="471626" y="199234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After Model is Initially Set Up</a:t>
            </a:r>
            <a:endParaRPr/>
          </a:p>
        </p:txBody>
      </p:sp>
      <p:sp>
        <p:nvSpPr>
          <p:cNvPr id="254" name="Google Shape;254;p12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2"/>
          <p:cNvSpPr txBox="1"/>
          <p:nvPr/>
        </p:nvSpPr>
        <p:spPr>
          <a:xfrm>
            <a:off x="471626" y="1442559"/>
            <a:ext cx="10623273" cy="1986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825" rIns="0" bIns="0" anchor="t" anchorCtr="0">
            <a:spAutoFit/>
          </a:bodyPr>
          <a:lstStyle/>
          <a:p>
            <a:pPr marL="285115" marR="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Run the W2 preprocessor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9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Address what Errors the pre-processor identifies.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Once addressed, re-run W2 pre-processor, and continue until there are no Errors.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7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Evaluate Warnings to see if they warrant changes or modifications.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Compare computed Volume Elevation curve to official curve if available.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0" lvl="1" indent="-272415" algn="l" rtl="0">
              <a:lnSpc>
                <a:spcPct val="100000"/>
              </a:lnSpc>
              <a:spcBef>
                <a:spcPts val="7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results are not satisfactory, adjust the bathymetry, and start the process again.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3"/>
          <p:cNvSpPr txBox="1">
            <a:spLocks noGrp="1"/>
          </p:cNvSpPr>
          <p:nvPr>
            <p:ph type="title"/>
          </p:nvPr>
        </p:nvSpPr>
        <p:spPr>
          <a:xfrm>
            <a:off x="508000" y="18319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After W2 Preprocessor is Finished</a:t>
            </a:r>
            <a:endParaRPr/>
          </a:p>
        </p:txBody>
      </p:sp>
      <p:sp>
        <p:nvSpPr>
          <p:cNvPr id="261" name="Google Shape;261;p13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13"/>
          <p:cNvSpPr txBox="1"/>
          <p:nvPr/>
        </p:nvSpPr>
        <p:spPr>
          <a:xfrm>
            <a:off x="508000" y="1586530"/>
            <a:ext cx="9208344" cy="2750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825" rIns="0" bIns="0" anchor="t" anchorCtr="0">
            <a:spAutoFit/>
          </a:bodyPr>
          <a:lstStyle/>
          <a:p>
            <a:pPr marL="285115" marR="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Run CE-QUAL-W2 model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9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Review model output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w2.wrn</a:t>
            </a: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 file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7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 Series files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9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Evaluate model performance.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0410" marR="0" lvl="1" indent="-273685" algn="l" rtl="0">
              <a:lnSpc>
                <a:spcPct val="100000"/>
              </a:lnSpc>
              <a:spcBef>
                <a:spcPts val="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Did it appear to operate as you desired?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6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Address issues that develop……..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4"/>
          <p:cNvSpPr txBox="1">
            <a:spLocks noGrp="1"/>
          </p:cNvSpPr>
          <p:nvPr>
            <p:ph type="title"/>
          </p:nvPr>
        </p:nvSpPr>
        <p:spPr>
          <a:xfrm>
            <a:off x="508000" y="167149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Exercises: Model Simulation 1</a:t>
            </a:r>
            <a:endParaRPr/>
          </a:p>
        </p:txBody>
      </p:sp>
      <p:sp>
        <p:nvSpPr>
          <p:cNvPr id="268" name="Google Shape;268;p14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14"/>
          <p:cNvSpPr txBox="1"/>
          <p:nvPr/>
        </p:nvSpPr>
        <p:spPr>
          <a:xfrm>
            <a:off x="508000" y="1402177"/>
            <a:ext cx="5197818" cy="3362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Short Duration Simulation: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5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76555" marR="153035" lvl="0" indent="-36449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Modify W2 Control file to adjust model simulation duration to 3 months (90 days).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76555" marR="5080" lvl="0" indent="-364490" algn="l" rtl="0"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Adjust model time step in W2 Control file by changing DLTMIN from 0.1 to 1.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3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76555" marR="0" lvl="0" indent="-36449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Change NDLT from 7 to 1.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76555" marR="0" lvl="0" indent="-364490" algn="l" rtl="0">
              <a:spcBef>
                <a:spcPts val="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Try different schemes.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70" name="Google Shape;270;p14"/>
          <p:cNvGraphicFramePr/>
          <p:nvPr>
            <p:extLst>
              <p:ext uri="{D42A27DB-BD31-4B8C-83A1-F6EECF244321}">
                <p14:modId xmlns:p14="http://schemas.microsoft.com/office/powerpoint/2010/main" val="3434628780"/>
              </p:ext>
            </p:extLst>
          </p:nvPr>
        </p:nvGraphicFramePr>
        <p:xfrm>
          <a:off x="905223" y="3777343"/>
          <a:ext cx="2015000" cy="496299"/>
        </p:xfrm>
        <a:graphic>
          <a:graphicData uri="http://schemas.openxmlformats.org/drawingml/2006/table">
            <a:tbl>
              <a:tblPr firstRow="1" bandRow="1">
                <a:noFill/>
                <a:tableStyleId>{EEFB8B01-3CC6-4033-9234-AD7C6EB03366}</a:tableStyleId>
              </a:tblPr>
              <a:tblGrid>
                <a:gridCol w="1111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3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449">
                <a:tc>
                  <a:txBody>
                    <a:bodyPr/>
                    <a:lstStyle/>
                    <a:p>
                      <a:pPr marL="0" marR="3175" lvl="0" indent="0" algn="l" rtl="0">
                        <a:lnSpc>
                          <a:spcPct val="107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NDLT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1397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175" lvl="0" indent="0" algn="l" rtl="0">
                        <a:lnSpc>
                          <a:spcPct val="107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DLTMIN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1397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55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82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/>
                    </a:p>
                  </a:txBody>
                  <a:tcPr marL="0" marR="0" marT="127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82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0.1</a:t>
                      </a: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127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1" name="Google Shape;271;p14"/>
          <p:cNvGraphicFramePr/>
          <p:nvPr/>
        </p:nvGraphicFramePr>
        <p:xfrm>
          <a:off x="5705818" y="2265668"/>
          <a:ext cx="6181375" cy="2326675"/>
        </p:xfrm>
        <a:graphic>
          <a:graphicData uri="http://schemas.openxmlformats.org/drawingml/2006/table">
            <a:tbl>
              <a:tblPr firstRow="1" bandRow="1">
                <a:noFill/>
                <a:tableStyleId>{EEFB8B01-3CC6-4033-9234-AD7C6EB03366}</a:tableStyleId>
              </a:tblPr>
              <a:tblGrid>
                <a:gridCol w="475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5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36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14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TRANSPORT SCHEME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7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14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WB1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7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1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82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SLTRC - UPWIND, QUICKEST, ULTIMATE - use ULTIMATE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1778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82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ULTIMATE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1778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6950">
                <a:tc>
                  <a:txBody>
                    <a:bodyPr/>
                    <a:lstStyle/>
                    <a:p>
                      <a:pPr marL="0" marR="485140" lvl="0" indent="0" algn="l" rtl="0">
                        <a:lnSpc>
                          <a:spcPct val="10642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THETA - degree of implicitness - use 0.55 - Time-weighting for vertical advection scheme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r" rtl="0">
                        <a:lnSpc>
                          <a:spcPct val="10642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0.5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07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36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678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HYD COEFFICIENTS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3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678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WB1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3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AX - Longitudinal eddy viscosity, m2/s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4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45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14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DX - Longitudinal eddy diffusivity/conductivity, m2/s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7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14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/>
                    </a:p>
                  </a:txBody>
                  <a:tcPr marL="0" marR="0" marT="57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5"/>
          <p:cNvSpPr txBox="1">
            <a:spLocks noGrp="1"/>
          </p:cNvSpPr>
          <p:nvPr>
            <p:ph type="title"/>
          </p:nvPr>
        </p:nvSpPr>
        <p:spPr>
          <a:xfrm>
            <a:off x="508000" y="18319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/>
          </a:p>
        </p:txBody>
      </p:sp>
      <p:sp>
        <p:nvSpPr>
          <p:cNvPr id="277" name="Google Shape;277;p15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8" name="Google Shape;278;p15"/>
          <p:cNvGrpSpPr/>
          <p:nvPr/>
        </p:nvGrpSpPr>
        <p:grpSpPr>
          <a:xfrm>
            <a:off x="1446726" y="994472"/>
            <a:ext cx="9299311" cy="5238341"/>
            <a:chOff x="1363587" y="1895533"/>
            <a:chExt cx="7302500" cy="4113529"/>
          </a:xfrm>
        </p:grpSpPr>
        <p:pic>
          <p:nvPicPr>
            <p:cNvPr id="279" name="Google Shape;279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367377" y="1899325"/>
              <a:ext cx="7294299" cy="410543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0" name="Google Shape;280;p15"/>
            <p:cNvSpPr/>
            <p:nvPr/>
          </p:nvSpPr>
          <p:spPr>
            <a:xfrm>
              <a:off x="1363587" y="1895533"/>
              <a:ext cx="7302500" cy="4113529"/>
            </a:xfrm>
            <a:custGeom>
              <a:avLst/>
              <a:gdLst/>
              <a:ahLst/>
              <a:cxnLst/>
              <a:rect l="l" t="t" r="r" b="b"/>
              <a:pathLst>
                <a:path w="7302500" h="4113529" extrusionOk="0">
                  <a:moveTo>
                    <a:pt x="0" y="0"/>
                  </a:moveTo>
                  <a:lnTo>
                    <a:pt x="7301880" y="0"/>
                  </a:lnTo>
                  <a:lnTo>
                    <a:pt x="7301880" y="4113016"/>
                  </a:lnTo>
                  <a:lnTo>
                    <a:pt x="0" y="411301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"/>
          <p:cNvSpPr txBox="1">
            <a:spLocks noGrp="1"/>
          </p:cNvSpPr>
          <p:nvPr>
            <p:ph type="title"/>
          </p:nvPr>
        </p:nvSpPr>
        <p:spPr>
          <a:xfrm>
            <a:off x="513171" y="239333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/>
          </a:p>
        </p:txBody>
      </p:sp>
      <p:sp>
        <p:nvSpPr>
          <p:cNvPr id="162" name="Google Shape;162;p2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"/>
          <p:cNvSpPr txBox="1"/>
          <p:nvPr/>
        </p:nvSpPr>
        <p:spPr>
          <a:xfrm>
            <a:off x="513171" y="1942054"/>
            <a:ext cx="2855671" cy="2973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825" rIns="0" bIns="0" anchor="t" anchorCtr="0">
            <a:spAutoFit/>
          </a:bodyPr>
          <a:lstStyle/>
          <a:p>
            <a:pPr marL="285115" marR="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9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Definition of problem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Required Information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7359" marR="0" lvl="1" indent="-171450" algn="l" rtl="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Bathymetry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7359" marR="0" lvl="1" indent="-171450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Flow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7359" marR="0" lvl="1" indent="-171450" algn="l" rtl="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Meteorology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7359" marR="0" lvl="1" indent="-171450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Observations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7359" marR="0" lvl="1" indent="-171450" algn="l" rtl="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Other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6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Output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99453" y="866713"/>
            <a:ext cx="7879376" cy="5124574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"/>
          <p:cNvSpPr txBox="1"/>
          <p:nvPr/>
        </p:nvSpPr>
        <p:spPr>
          <a:xfrm>
            <a:off x="6978411" y="5991287"/>
            <a:ext cx="1521460" cy="224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Detroit Dam, Oregon</a:t>
            </a:r>
            <a:endParaRPr sz="13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"/>
          <p:cNvSpPr txBox="1">
            <a:spLocks noGrp="1"/>
          </p:cNvSpPr>
          <p:nvPr>
            <p:ph type="title"/>
          </p:nvPr>
        </p:nvSpPr>
        <p:spPr>
          <a:xfrm>
            <a:off x="561298" y="186018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Case Study: Lower Minnesota River</a:t>
            </a:r>
            <a:endParaRPr/>
          </a:p>
        </p:txBody>
      </p:sp>
      <p:sp>
        <p:nvSpPr>
          <p:cNvPr id="171" name="Google Shape;171;p3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3"/>
          <p:cNvSpPr txBox="1"/>
          <p:nvPr/>
        </p:nvSpPr>
        <p:spPr>
          <a:xfrm>
            <a:off x="561298" y="1281763"/>
            <a:ext cx="4367530" cy="4076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825" rIns="0" bIns="0" anchor="t" anchorCtr="0">
            <a:spAutoFit/>
          </a:bodyPr>
          <a:lstStyle/>
          <a:p>
            <a:pPr marL="285115" marR="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 application to Lower Minnesota River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9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Agricultural drainage basin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Low DO issues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7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RIVERINE CE-QUAL-W2 Application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9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0410" marR="117475" lvl="1" indent="-273050" algn="l" rtl="0">
              <a:lnSpc>
                <a:spcPct val="95000"/>
              </a:lnSpc>
              <a:spcBef>
                <a:spcPts val="15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Obtain a copy of the model, and review inputs and structure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0410" marR="0" lvl="1" indent="-273685" algn="l" rtl="0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Modify model input as directed and save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0410" marR="0" lvl="1" indent="-273685" algn="l" rtl="0">
              <a:lnSpc>
                <a:spcPct val="100000"/>
              </a:lnSpc>
              <a:spcBef>
                <a:spcPts val="7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Run Model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0410" marR="0" lvl="1" indent="-273685" algn="l" rtl="0">
              <a:lnSpc>
                <a:spcPct val="1000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Evaluate preliminary results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77608" y="993540"/>
            <a:ext cx="6681255" cy="4870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"/>
          <p:cNvSpPr txBox="1">
            <a:spLocks noGrp="1"/>
          </p:cNvSpPr>
          <p:nvPr>
            <p:ph type="title"/>
          </p:nvPr>
        </p:nvSpPr>
        <p:spPr>
          <a:xfrm>
            <a:off x="432783" y="182887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Case Study: Lower Minnesota River – CE-QUAL-W2</a:t>
            </a:r>
            <a:endParaRPr/>
          </a:p>
        </p:txBody>
      </p:sp>
      <p:sp>
        <p:nvSpPr>
          <p:cNvPr id="179" name="Google Shape;179;p4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4"/>
          <p:cNvSpPr txBox="1"/>
          <p:nvPr/>
        </p:nvSpPr>
        <p:spPr>
          <a:xfrm>
            <a:off x="432783" y="1532936"/>
            <a:ext cx="4877154" cy="379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285115" marR="5080" lvl="0" indent="-273050" algn="l" rtl="0">
              <a:lnSpc>
                <a:spcPct val="1014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Original Application: CE-QUAL-W2 ver. 3.6, (Tammy Threadgill, 2016)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Important files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0" lvl="1" indent="-273050" algn="l" rtl="0">
              <a:lnSpc>
                <a:spcPct val="100000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Bathymetry file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0" lvl="1" indent="-2730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Boundary conditions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0" lvl="1" indent="-27305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Flow files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0" lvl="1" indent="-273050" algn="l" rtl="0">
              <a:lnSpc>
                <a:spcPct val="100000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Meteorological file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0" lvl="1" indent="-273050" algn="l" rtl="0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 File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101600" lvl="0" indent="-273050" algn="l" rtl="0">
              <a:lnSpc>
                <a:spcPct val="1014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of the above may require modification/revision for application at a different time or under different conditions.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450215" lvl="0" indent="-273050" algn="l" rtl="0">
              <a:lnSpc>
                <a:spcPct val="101400"/>
              </a:lnSpc>
              <a:spcBef>
                <a:spcPts val="19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May want to work in a copy to prevent overwriting existing files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09937" y="1612689"/>
            <a:ext cx="6522480" cy="36326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"/>
          <p:cNvSpPr txBox="1">
            <a:spLocks noGrp="1"/>
          </p:cNvSpPr>
          <p:nvPr>
            <p:ph type="title"/>
          </p:nvPr>
        </p:nvSpPr>
        <p:spPr>
          <a:xfrm>
            <a:off x="465046" y="171275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Bathymetry File</a:t>
            </a:r>
            <a:endParaRPr/>
          </a:p>
        </p:txBody>
      </p:sp>
      <p:sp>
        <p:nvSpPr>
          <p:cNvPr id="187" name="Google Shape;187;p5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5"/>
          <p:cNvSpPr txBox="1"/>
          <p:nvPr/>
        </p:nvSpPr>
        <p:spPr>
          <a:xfrm>
            <a:off x="465046" y="1396392"/>
            <a:ext cx="4058830" cy="4616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85115" marR="9906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Typically, the bathymetry file is the first file to be developed.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182245" lvl="0" indent="-273050" algn="l" rtl="0">
              <a:lnSpc>
                <a:spcPct val="95000"/>
              </a:lnSpc>
              <a:spcBef>
                <a:spcPts val="24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Identifies the various geophysical components of model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Segment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289560" lvl="1" indent="-272415" algn="l" rtl="0">
              <a:lnSpc>
                <a:spcPct val="100000"/>
              </a:lnSpc>
              <a:spcBef>
                <a:spcPts val="7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Cross-sectional widths and heights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0" lvl="1" indent="-272415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Bottom Elevation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0" lvl="1" indent="-272415" algn="l" rtl="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Directional Orientation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0" lvl="1" indent="-272415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Initial Water Surface Elevation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0" lvl="1" indent="-272415" algn="l" rtl="0">
              <a:lnSpc>
                <a:spcPct val="100000"/>
              </a:lnSpc>
              <a:spcBef>
                <a:spcPts val="7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Friction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9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Reaches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39775" marR="0" lvl="1" indent="-272415" algn="l" rtl="0">
              <a:lnSpc>
                <a:spcPct val="100000"/>
              </a:lnSpc>
              <a:spcBef>
                <a:spcPts val="19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Grouping of Segments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89" name="Google Shape;189;p5"/>
          <p:cNvGraphicFramePr/>
          <p:nvPr/>
        </p:nvGraphicFramePr>
        <p:xfrm>
          <a:off x="4523876" y="1906423"/>
          <a:ext cx="7310525" cy="3045250"/>
        </p:xfrm>
        <a:graphic>
          <a:graphicData uri="http://schemas.openxmlformats.org/drawingml/2006/table">
            <a:tbl>
              <a:tblPr firstRow="1" bandRow="1">
                <a:noFill/>
                <a:tableStyleId>{EEFB8B01-3CC6-4033-9234-AD7C6EB03366}</a:tableStyleId>
              </a:tblPr>
              <a:tblGrid>
                <a:gridCol w="67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3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3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3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631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631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631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631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631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72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196775">
                <a:tc>
                  <a:txBody>
                    <a:bodyPr/>
                    <a:lstStyle/>
                    <a:p>
                      <a:pPr marL="20320" marR="0" lvl="0" indent="0" algn="l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11675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762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700">
                <a:tc>
                  <a:txBody>
                    <a:bodyPr/>
                    <a:lstStyle/>
                    <a:p>
                      <a:pPr marL="20320" marR="0" lvl="0" indent="0" algn="l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DLX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754.25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1002.72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953.04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1958.26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256.59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1611.46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575.54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973.17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474.71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9600">
                <a:tc>
                  <a:txBody>
                    <a:bodyPr/>
                    <a:lstStyle/>
                    <a:p>
                      <a:pPr marL="19685" marR="0" lvl="0" indent="0" algn="l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ELWS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214.66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214.66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214.6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214.54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214.45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214.25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214.23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214.147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52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214.1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214.05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9600">
                <a:tc>
                  <a:txBody>
                    <a:bodyPr/>
                    <a:lstStyle/>
                    <a:p>
                      <a:pPr marL="19685" marR="0" lvl="0" indent="0" algn="l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PHI0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3.142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3.142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3.142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3.142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3.347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3.347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3.347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3.352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3.552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3.552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9600">
                <a:tc>
                  <a:txBody>
                    <a:bodyPr/>
                    <a:lstStyle/>
                    <a:p>
                      <a:pPr marL="19685" marR="0" lvl="0" indent="0" algn="l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FRIC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9600">
                <a:tc>
                  <a:txBody>
                    <a:bodyPr/>
                    <a:lstStyle/>
                    <a:p>
                      <a:pPr marL="19685" marR="0" lvl="0" indent="0" algn="l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LAYERH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9600"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9600"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2669.88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2247.91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1458.85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1722.49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1750.51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2030.03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2343.38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2116.63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1996.8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9600"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2669.88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2247.91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1458.85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1722.49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1750.51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2030.03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2343.38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2116.63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1996.8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8700"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2669.88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2247.91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1458.85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1722.49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1750.51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2030.03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2343.38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2116.63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1996.8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9600"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2669.88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2247.91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1458.85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1722.49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1750.51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2030.03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2343.38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2116.63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1996.8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9600"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2669.88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2247.91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1458.85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1722.49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1750.51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2030.03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2343.38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2116.63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1996.8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9600"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2669.88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2247.91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1458.85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1722.49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1750.51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2030.03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2343.38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2116.63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r" rtl="0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1996.8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8700"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2669.88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2247.91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1458.85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1722.49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1750.51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2030.03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2343.38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2116.63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r" rtl="0">
                        <a:lnSpc>
                          <a:spcPct val="8454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1996.8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6775"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2669.88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2247.91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1458.85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1722.49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1750.51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2030.03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2343.38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25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2116.63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1996.8</a:t>
                      </a:r>
                      <a:endParaRPr sz="11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4500" marB="0">
                    <a:lnL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4D4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"/>
          <p:cNvSpPr txBox="1">
            <a:spLocks noGrp="1"/>
          </p:cNvSpPr>
          <p:nvPr>
            <p:ph type="title"/>
          </p:nvPr>
        </p:nvSpPr>
        <p:spPr>
          <a:xfrm>
            <a:off x="508000" y="146821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Bathymetry File: Full</a:t>
            </a:r>
            <a:endParaRPr/>
          </a:p>
        </p:txBody>
      </p:sp>
      <p:sp>
        <p:nvSpPr>
          <p:cNvPr id="195" name="Google Shape;195;p6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6" name="Google Shape;196;p6"/>
          <p:cNvGrpSpPr/>
          <p:nvPr/>
        </p:nvGrpSpPr>
        <p:grpSpPr>
          <a:xfrm>
            <a:off x="208613" y="1294711"/>
            <a:ext cx="11679267" cy="4281096"/>
            <a:chOff x="548226" y="2691980"/>
            <a:chExt cx="8847233" cy="3242999"/>
          </a:xfrm>
        </p:grpSpPr>
        <p:pic>
          <p:nvPicPr>
            <p:cNvPr id="197" name="Google Shape;197;p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55635" y="2691980"/>
              <a:ext cx="8839824" cy="3242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8" name="Google Shape;198;p6"/>
            <p:cNvSpPr/>
            <p:nvPr/>
          </p:nvSpPr>
          <p:spPr>
            <a:xfrm>
              <a:off x="548226" y="2691980"/>
              <a:ext cx="1243965" cy="460375"/>
            </a:xfrm>
            <a:custGeom>
              <a:avLst/>
              <a:gdLst/>
              <a:ahLst/>
              <a:cxnLst/>
              <a:rect l="l" t="t" r="r" b="b"/>
              <a:pathLst>
                <a:path w="1243964" h="460375" extrusionOk="0">
                  <a:moveTo>
                    <a:pt x="0" y="0"/>
                  </a:moveTo>
                  <a:lnTo>
                    <a:pt x="1243503" y="0"/>
                  </a:lnTo>
                  <a:lnTo>
                    <a:pt x="1243503" y="460084"/>
                  </a:lnTo>
                  <a:lnTo>
                    <a:pt x="0" y="46008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0200" cap="flat" cmpd="sng">
              <a:solidFill>
                <a:srgbClr val="6C91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"/>
          <p:cNvSpPr txBox="1">
            <a:spLocks noGrp="1"/>
          </p:cNvSpPr>
          <p:nvPr>
            <p:ph type="title"/>
          </p:nvPr>
        </p:nvSpPr>
        <p:spPr>
          <a:xfrm>
            <a:off x="336709" y="206818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Flow &amp; Boundary Files</a:t>
            </a:r>
            <a:endParaRPr/>
          </a:p>
        </p:txBody>
      </p:sp>
      <p:sp>
        <p:nvSpPr>
          <p:cNvPr id="204" name="Google Shape;204;p7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7"/>
          <p:cNvSpPr txBox="1"/>
          <p:nvPr/>
        </p:nvSpPr>
        <p:spPr>
          <a:xfrm>
            <a:off x="336709" y="1517005"/>
            <a:ext cx="5278028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85115" marR="40005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Generate Time Series files for all potential external flows entering the model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0" lvl="0" indent="-273050" algn="l" rtl="0">
              <a:lnSpc>
                <a:spcPct val="100000"/>
              </a:lnSpc>
              <a:spcBef>
                <a:spcPts val="16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Frequency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115" marR="5080" lvl="0" indent="-273050" algn="l" rtl="0">
              <a:lnSpc>
                <a:spcPct val="95000"/>
              </a:lnSpc>
              <a:spcBef>
                <a:spcPts val="2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requires corresponding temperature and concentration boundary conditions file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" name="Google Shape;206;p7"/>
          <p:cNvGrpSpPr/>
          <p:nvPr/>
        </p:nvGrpSpPr>
        <p:grpSpPr>
          <a:xfrm>
            <a:off x="6528939" y="660230"/>
            <a:ext cx="4837150" cy="2981359"/>
            <a:chOff x="5817552" y="2058774"/>
            <a:chExt cx="3580129" cy="2386330"/>
          </a:xfrm>
        </p:grpSpPr>
        <p:sp>
          <p:nvSpPr>
            <p:cNvPr id="207" name="Google Shape;207;p7"/>
            <p:cNvSpPr/>
            <p:nvPr/>
          </p:nvSpPr>
          <p:spPr>
            <a:xfrm>
              <a:off x="5817552" y="2058774"/>
              <a:ext cx="3578225" cy="2386330"/>
            </a:xfrm>
            <a:custGeom>
              <a:avLst/>
              <a:gdLst/>
              <a:ahLst/>
              <a:cxnLst/>
              <a:rect l="l" t="t" r="r" b="b"/>
              <a:pathLst>
                <a:path w="3578225" h="2386329" extrusionOk="0">
                  <a:moveTo>
                    <a:pt x="3577907" y="0"/>
                  </a:moveTo>
                  <a:lnTo>
                    <a:pt x="0" y="0"/>
                  </a:lnTo>
                  <a:lnTo>
                    <a:pt x="0" y="2385949"/>
                  </a:lnTo>
                  <a:lnTo>
                    <a:pt x="3577907" y="2385949"/>
                  </a:lnTo>
                  <a:lnTo>
                    <a:pt x="3577907" y="0"/>
                  </a:lnTo>
                  <a:close/>
                </a:path>
              </a:pathLst>
            </a:custGeom>
            <a:solidFill>
              <a:srgbClr val="FFFFFF">
                <a:alpha val="64705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5817552" y="2058774"/>
              <a:ext cx="3580129" cy="2386330"/>
            </a:xfrm>
            <a:custGeom>
              <a:avLst/>
              <a:gdLst/>
              <a:ahLst/>
              <a:cxnLst/>
              <a:rect l="l" t="t" r="r" b="b"/>
              <a:pathLst>
                <a:path w="3580129" h="2386329" extrusionOk="0">
                  <a:moveTo>
                    <a:pt x="0" y="0"/>
                  </a:moveTo>
                  <a:lnTo>
                    <a:pt x="3579960" y="0"/>
                  </a:lnTo>
                  <a:lnTo>
                    <a:pt x="3579960" y="2385933"/>
                  </a:lnTo>
                  <a:lnTo>
                    <a:pt x="0" y="23859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" name="Google Shape;209;p7"/>
          <p:cNvSpPr txBox="1"/>
          <p:nvPr/>
        </p:nvSpPr>
        <p:spPr>
          <a:xfrm>
            <a:off x="6655356" y="655453"/>
            <a:ext cx="4715907" cy="1140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4750" rIns="0" bIns="0" anchor="t" anchorCtr="0">
            <a:spAutoFit/>
          </a:bodyPr>
          <a:lstStyle/>
          <a:p>
            <a:pPr marL="194310" marR="0" lvl="0" indent="-18224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</a:pPr>
            <a:r>
              <a:rPr lang="en-US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01QT355.INP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94310" marR="5080" lvl="0" indent="-182245" algn="l" rtl="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</a:pPr>
            <a:r>
              <a:rPr lang="en-US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Mean daily flows, Sand Creek discharge near river mile 35.5, 10/01/00-9/30/01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94310" marR="0" lvl="0" indent="-182245" algn="l" rtl="0">
              <a:lnSpc>
                <a:spcPct val="100000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</a:pPr>
            <a:r>
              <a:rPr lang="en-US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Source: MCES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0835" marR="0" lvl="0" indent="-318769" algn="l" rtl="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</a:pPr>
            <a:r>
              <a:rPr lang="en-US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JDAY	QIN Comment (e = estimated)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10" name="Google Shape;210;p7"/>
          <p:cNvGraphicFramePr/>
          <p:nvPr/>
        </p:nvGraphicFramePr>
        <p:xfrm>
          <a:off x="6655356" y="1878587"/>
          <a:ext cx="1448075" cy="1629100"/>
        </p:xfrm>
        <a:graphic>
          <a:graphicData uri="http://schemas.openxmlformats.org/drawingml/2006/table">
            <a:tbl>
              <a:tblPr firstRow="1" bandRow="1">
                <a:noFill/>
                <a:tableStyleId>{EEFB8B01-3CC6-4033-9234-AD7C6EB03366}</a:tableStyleId>
              </a:tblPr>
              <a:tblGrid>
                <a:gridCol w="279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2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2950">
                <a:tc>
                  <a:txBody>
                    <a:bodyPr/>
                    <a:lstStyle/>
                    <a:p>
                      <a:pPr marL="31750" marR="0" lvl="0" indent="0" algn="l" rtl="0">
                        <a:lnSpc>
                          <a:spcPct val="7892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■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1275" lvl="0" indent="0" algn="r" rtl="0">
                        <a:lnSpc>
                          <a:spcPct val="7892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275.0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8895" marR="0" lvl="0" indent="0" algn="l" rtl="0">
                        <a:lnSpc>
                          <a:spcPct val="7892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.4475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600">
                <a:tc>
                  <a:txBody>
                    <a:bodyPr/>
                    <a:lstStyle/>
                    <a:p>
                      <a:pPr marL="31750" marR="0" lvl="0" indent="0" algn="l" rtl="0">
                        <a:lnSpc>
                          <a:spcPct val="853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■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1275" lvl="0" indent="0" algn="r" rtl="0">
                        <a:lnSpc>
                          <a:spcPct val="853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276.0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8895" marR="0" lvl="0" indent="0" algn="l" rtl="0">
                        <a:lnSpc>
                          <a:spcPct val="853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.4390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450">
                <a:tc>
                  <a:txBody>
                    <a:bodyPr/>
                    <a:lstStyle/>
                    <a:p>
                      <a:pPr marL="31750" marR="0" lvl="0" indent="0" algn="l" rtl="0">
                        <a:lnSpc>
                          <a:spcPct val="853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■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1275" lvl="0" indent="0" algn="r" rtl="0">
                        <a:lnSpc>
                          <a:spcPct val="853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277.0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8895" marR="0" lvl="0" indent="0" algn="l" rtl="0">
                        <a:lnSpc>
                          <a:spcPct val="853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.4786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450">
                <a:tc>
                  <a:txBody>
                    <a:bodyPr/>
                    <a:lstStyle/>
                    <a:p>
                      <a:pPr marL="3175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■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7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1275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278.0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7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88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.2436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7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0350">
                <a:tc>
                  <a:txBody>
                    <a:bodyPr/>
                    <a:lstStyle/>
                    <a:p>
                      <a:pPr marL="31750" marR="0" lvl="0" indent="0" algn="l" rtl="0">
                        <a:lnSpc>
                          <a:spcPct val="8214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■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1275" lvl="0" indent="0" algn="r" rtl="0">
                        <a:lnSpc>
                          <a:spcPct val="8214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279.0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8895" marR="0" lvl="0" indent="0" algn="l" rtl="0">
                        <a:lnSpc>
                          <a:spcPct val="8214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.0283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0350">
                <a:tc>
                  <a:txBody>
                    <a:bodyPr/>
                    <a:lstStyle/>
                    <a:p>
                      <a:pPr marL="31750" marR="0" lvl="0" indent="0" algn="l" rtl="0">
                        <a:lnSpc>
                          <a:spcPct val="8178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■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1275" lvl="0" indent="0" algn="r" rtl="0">
                        <a:lnSpc>
                          <a:spcPct val="8178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280.0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8895" marR="0" lvl="0" indent="0" algn="l" rtl="0">
                        <a:lnSpc>
                          <a:spcPct val="8178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.0283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2950">
                <a:tc>
                  <a:txBody>
                    <a:bodyPr/>
                    <a:lstStyle/>
                    <a:p>
                      <a:pPr marL="31750" marR="0" lvl="0" indent="0" algn="l" rtl="0">
                        <a:lnSpc>
                          <a:spcPct val="7892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■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1275" lvl="0" indent="0" algn="r" rtl="0">
                        <a:lnSpc>
                          <a:spcPct val="7892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281.0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8895" marR="0" lvl="0" indent="0" algn="l" rtl="0">
                        <a:lnSpc>
                          <a:spcPct val="7892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.0283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11" name="Google Shape;211;p7"/>
          <p:cNvGraphicFramePr/>
          <p:nvPr/>
        </p:nvGraphicFramePr>
        <p:xfrm>
          <a:off x="241835" y="4333238"/>
          <a:ext cx="11650500" cy="2035957"/>
        </p:xfrm>
        <a:graphic>
          <a:graphicData uri="http://schemas.openxmlformats.org/drawingml/2006/table">
            <a:tbl>
              <a:tblPr firstRow="1" bandRow="1">
                <a:noFill/>
                <a:tableStyleId>{EEFB8B01-3CC6-4033-9234-AD7C6EB03366}</a:tableStyleId>
              </a:tblPr>
              <a:tblGrid>
                <a:gridCol w="333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6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3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0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6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6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92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67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167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167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167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183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1515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2065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159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2065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2065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159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159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159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159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2065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8450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TRIB PLACEMENT and TRIB FILES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10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TR1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1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TR2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1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TR3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1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TR4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1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TR5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1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TR6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1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TR7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1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TR8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1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TR9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1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TR10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610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2065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8450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PTRC - Tributary inflow placement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DENSITY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DENSITY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DENSITY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DENSITY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DENSITY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DENSITY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DENSITY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DENSITY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DENSITY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DENSITY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DENSITY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7825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TRIC - Interpolation control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OFF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7825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ITR - Tributary inflow segment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016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952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746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49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794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55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794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61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746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71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746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76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746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81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746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82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84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7825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ELTRT - Top elevation if trib placement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016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016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73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7825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ELTRB - Bottom elevation if trib placement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016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016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38735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8450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QTRFN - tributary flow file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01QT355.INP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01QT341.INP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01QD205.I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01QT137.I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01QT125.I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54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01QD107H.I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3175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01QD076H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01QD065.I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01QD041.I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01QD038.I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5400" lvl="0" indent="0" algn="r" rtl="0">
                        <a:lnSpc>
                          <a:spcPct val="887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01QD030.I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7825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TTRFN - tributary temperature file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01TT355H.INP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54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01TT341H.IN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01TD205D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01TT137H.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7780" lvl="0" indent="0" algn="r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01TT125H.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01TD107H.I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42545" marR="3175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01TD076H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01TD065D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01TD041.I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21590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01TD038.I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88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01TD030.I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1550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CTRFN - tributary concentration file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01CTR_355_RU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12065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01CTR_341_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4254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01CTR_20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01CTR_137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01CTR_125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01CTR_107_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01CTR_076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01CTR_065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01CTR_041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01CTR_038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01CTR_030</a:t>
                      </a:r>
                      <a:endParaRPr sz="1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52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"/>
          <p:cNvSpPr txBox="1">
            <a:spLocks noGrp="1"/>
          </p:cNvSpPr>
          <p:nvPr>
            <p:ph type="title"/>
          </p:nvPr>
        </p:nvSpPr>
        <p:spPr>
          <a:xfrm>
            <a:off x="348244" y="18319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Temperature Boundary Condition File</a:t>
            </a:r>
            <a:endParaRPr/>
          </a:p>
        </p:txBody>
      </p:sp>
      <p:sp>
        <p:nvSpPr>
          <p:cNvPr id="217" name="Google Shape;217;p8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18" name="Google Shape;218;p8"/>
          <p:cNvGraphicFramePr/>
          <p:nvPr/>
        </p:nvGraphicFramePr>
        <p:xfrm>
          <a:off x="501225" y="1219200"/>
          <a:ext cx="10870025" cy="4531850"/>
        </p:xfrm>
        <a:graphic>
          <a:graphicData uri="http://schemas.openxmlformats.org/drawingml/2006/table">
            <a:tbl>
              <a:tblPr firstRow="1" bandRow="1">
                <a:noFill/>
                <a:tableStyleId>{EEFB8B01-3CC6-4033-9234-AD7C6EB03366}</a:tableStyleId>
              </a:tblPr>
              <a:tblGrid>
                <a:gridCol w="99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4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33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125">
                <a:tc gridSpan="2"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961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Mean hourly temperature, Sand Creek to MN river mile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25400" marB="0"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961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275.5417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25400" marB="0"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961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16.40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25400" marB="0"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5825">
                <a:tc gridSpan="2"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35.5, 10/1/00-9/30/01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275.5833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16.80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8100">
                <a:tc gridSpan="2"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153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Source: No measurements so estimated via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153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275.6250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153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16.80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975">
                <a:tc gridSpan="2"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269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regression to Nine Mile Creek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807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275.6667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807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16.90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200">
                <a:tc>
                  <a:txBody>
                    <a:bodyPr/>
                    <a:lstStyle/>
                    <a:p>
                      <a:pPr marL="254634" marR="0" lvl="0" indent="0" algn="l" rtl="0">
                        <a:lnSpc>
                          <a:spcPct val="11076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JDAY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79375" marR="0" lvl="0" indent="0" algn="l" rtl="0">
                        <a:lnSpc>
                          <a:spcPct val="11076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TIN Comment (e=estimated via regression)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269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275.7083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269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16.80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5825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192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275.0000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192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15.50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275.7500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16.60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7350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269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275.0417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269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15.30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576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275.7917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576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16.40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5825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269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275.0833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269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15.10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275.8333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16.10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7350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192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275.1250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192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14.90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275.8750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9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15.70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9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5825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192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275.1667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192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14.60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275.9167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15.40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5825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269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275.2083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269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14.40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275.9583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15.20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7350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192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275.2500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192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14.10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276.0000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9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15.00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9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5825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192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275.2917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192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14.00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60325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276.0417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14.60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9650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275.3333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13.90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45825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275.3750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14.00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45825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275.4167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14.60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47350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615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275.4583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615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15.20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19800">
                <a:tc>
                  <a:txBody>
                    <a:bodyPr/>
                    <a:lstStyle/>
                    <a:p>
                      <a:pPr marL="72390" marR="0" lvl="0" indent="0" algn="l" rtl="0">
                        <a:lnSpc>
                          <a:spcPct val="11653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275.5000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67945" marR="0" lvl="0" indent="0" algn="l" rtl="0">
                        <a:lnSpc>
                          <a:spcPct val="11653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15.60 e regression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B7BF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"/>
          <p:cNvSpPr txBox="1">
            <a:spLocks noGrp="1"/>
          </p:cNvSpPr>
          <p:nvPr>
            <p:ph type="title"/>
          </p:nvPr>
        </p:nvSpPr>
        <p:spPr>
          <a:xfrm>
            <a:off x="508000" y="153394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Water Quality Boundary Condition File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9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9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5" name="Google Shape;225;p9"/>
          <p:cNvGrpSpPr/>
          <p:nvPr/>
        </p:nvGrpSpPr>
        <p:grpSpPr>
          <a:xfrm>
            <a:off x="200650" y="1012443"/>
            <a:ext cx="11632985" cy="5238288"/>
            <a:chOff x="501227" y="2016570"/>
            <a:chExt cx="8188325" cy="2939415"/>
          </a:xfrm>
        </p:grpSpPr>
        <p:sp>
          <p:nvSpPr>
            <p:cNvPr id="226" name="Google Shape;226;p9"/>
            <p:cNvSpPr/>
            <p:nvPr/>
          </p:nvSpPr>
          <p:spPr>
            <a:xfrm>
              <a:off x="501227" y="2016570"/>
              <a:ext cx="8183880" cy="2939415"/>
            </a:xfrm>
            <a:custGeom>
              <a:avLst/>
              <a:gdLst/>
              <a:ahLst/>
              <a:cxnLst/>
              <a:rect l="l" t="t" r="r" b="b"/>
              <a:pathLst>
                <a:path w="8183880" h="2939415" extrusionOk="0">
                  <a:moveTo>
                    <a:pt x="8183257" y="0"/>
                  </a:moveTo>
                  <a:lnTo>
                    <a:pt x="0" y="0"/>
                  </a:lnTo>
                  <a:lnTo>
                    <a:pt x="0" y="2938818"/>
                  </a:lnTo>
                  <a:lnTo>
                    <a:pt x="8183257" y="2938818"/>
                  </a:lnTo>
                  <a:lnTo>
                    <a:pt x="8183257" y="0"/>
                  </a:lnTo>
                  <a:close/>
                </a:path>
              </a:pathLst>
            </a:custGeom>
            <a:solidFill>
              <a:srgbClr val="FFFFFF">
                <a:alpha val="64705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501227" y="2016570"/>
              <a:ext cx="8188325" cy="2939415"/>
            </a:xfrm>
            <a:custGeom>
              <a:avLst/>
              <a:gdLst/>
              <a:ahLst/>
              <a:cxnLst/>
              <a:rect l="l" t="t" r="r" b="b"/>
              <a:pathLst>
                <a:path w="8188325" h="2939415" extrusionOk="0">
                  <a:moveTo>
                    <a:pt x="0" y="0"/>
                  </a:moveTo>
                  <a:lnTo>
                    <a:pt x="8187947" y="0"/>
                  </a:lnTo>
                  <a:lnTo>
                    <a:pt x="8187947" y="2938790"/>
                  </a:lnTo>
                  <a:lnTo>
                    <a:pt x="0" y="293879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9"/>
          <p:cNvSpPr txBox="1"/>
          <p:nvPr/>
        </p:nvSpPr>
        <p:spPr>
          <a:xfrm>
            <a:off x="442073" y="1083290"/>
            <a:ext cx="10209885" cy="862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36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01CTR_355.NPT -- Sand Creek -- RM 35.5 -- WY01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Obtained from WY01_03 WQ Tributaries_TLT_RUN06.xls; updated LTI algal splits based on latest report</a:t>
            </a:r>
            <a:endParaRPr sz="12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99794" marR="0" lvl="0" indent="0" algn="ctr" rtl="0">
              <a:lnSpc>
                <a:spcPct val="10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BODU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9"/>
          <p:cNvSpPr txBox="1"/>
          <p:nvPr/>
        </p:nvSpPr>
        <p:spPr>
          <a:xfrm>
            <a:off x="8251070" y="1924091"/>
            <a:ext cx="3788406" cy="151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 LDOP RDOP LPOP RPOP LDON RDON LPON RPON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30" name="Google Shape;230;p9"/>
          <p:cNvGraphicFramePr/>
          <p:nvPr/>
        </p:nvGraphicFramePr>
        <p:xfrm>
          <a:off x="442073" y="2153019"/>
          <a:ext cx="11143625" cy="3977000"/>
        </p:xfrm>
        <a:graphic>
          <a:graphicData uri="http://schemas.openxmlformats.org/drawingml/2006/table">
            <a:tbl>
              <a:tblPr firstRow="1" bandRow="1">
                <a:noFill/>
                <a:tableStyleId>{EEFB8B01-3CC6-4033-9234-AD7C6EB03366}</a:tableStyleId>
              </a:tblPr>
              <a:tblGrid>
                <a:gridCol w="893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004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521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521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682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0212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5932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361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3172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384350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397775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</a:tblGrid>
              <a:tr h="203600">
                <a:tc>
                  <a:txBody>
                    <a:bodyPr/>
                    <a:lstStyle/>
                    <a:p>
                      <a:pPr marL="20320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275.000 506.21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4450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0.180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0.020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1.600 20.500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6669" lvl="0" indent="0" algn="ctr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5715" lvl="0" indent="0" algn="ctr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" lvl="0" indent="0" algn="ctr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1.240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0.383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0.133 10.970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3020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020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020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020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020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020" marR="0" lvl="0" indent="0" algn="l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905" lvl="0" indent="0" algn="ctr" rtl="0">
                        <a:lnSpc>
                          <a:spcPct val="7388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850">
                <a:tc>
                  <a:txBody>
                    <a:bodyPr/>
                    <a:lstStyle/>
                    <a:p>
                      <a:pPr marL="2032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306.000 517.32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445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26.00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0.220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0.020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1.900 20.500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6669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508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381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1.477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0.209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0.069 11.840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90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5975">
                <a:tc>
                  <a:txBody>
                    <a:bodyPr/>
                    <a:lstStyle/>
                    <a:p>
                      <a:pPr marL="2032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336.000 515.49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445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28.00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0.210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2.000 20.500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30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508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33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317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587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1.730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0.008 14.600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90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8850">
                <a:tc>
                  <a:txBody>
                    <a:bodyPr/>
                    <a:lstStyle/>
                    <a:p>
                      <a:pPr marL="2032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367.000 527.66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445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0.240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0.420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2.300 20.500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0.129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0.729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0.129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0.729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603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508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33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317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1.636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0.010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0.102 14.830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90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550">
                <a:tc>
                  <a:txBody>
                    <a:bodyPr/>
                    <a:lstStyle/>
                    <a:p>
                      <a:pPr marL="2032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398.000 515.49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28.00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0.210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0.020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2.000 20.500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603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508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33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317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1.297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0.069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0.389 14.830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90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7325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8850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426.000 517.00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0.210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0.940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2.100 20.500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603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44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33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317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1.087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0.078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0.589 14.830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6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2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625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457.000 328.06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205.00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0.170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0.180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6.100 19.100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0.193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1.093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0.193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1.093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143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02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413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2.853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0.048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0.609 14.830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6514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56514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0.005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56514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56514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0.005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0.010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56514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0.055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56514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0.010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556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0.055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1800">
                <a:tc gridSpan="2"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487.000 347.37 146.00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0.170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0.040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5.400 19.100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0.171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0.971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0.171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0.971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143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02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413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56514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0.00 3.309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0.075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320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gridSpan="10"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0.126 10.970 0.001 0.005 0.001 0.005 0.009 0.049 0.009 0.049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8625">
                <a:tc gridSpan="2"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518.000 372.39 206.00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6.200 19.000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0.188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1.063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0.188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1.063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143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302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413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56514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0.00 3.019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0.175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gridSpan="10"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0.248 10.470 0.001 0.005 0.001 0.005 0.009 0.053 0.009 0.053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9950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548.000 447.64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0.190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2.600 19.700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0.150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0.850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0.150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0.850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603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44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270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317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4604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1.936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0.301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0.193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8.600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3746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0.043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699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0.043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4850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8850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579.000 507.94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0.020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1.900 20.500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540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44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270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54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1.432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0.123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8.550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3746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699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5975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610.000 499.23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0.020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1.800 20.500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0.759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540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44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270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54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1.440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0.192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0.123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9.700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143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143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143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143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3746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143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143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6355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86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1500">
                <a:tc>
                  <a:txBody>
                    <a:bodyPr/>
                    <a:lstStyle/>
                    <a:p>
                      <a:pPr marL="2095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641.000 513.58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08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0.200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0.020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1.900 20.500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0.112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0.633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0.514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2.913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540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445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270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54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397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1.247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0.376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86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0.132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2225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11.360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0.003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0.015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0.032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" marR="0" lvl="0" indent="0" algn="l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0.026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635" lvl="0" indent="0" algn="ctr" rtl="0">
                        <a:lnSpc>
                          <a:spcPct val="6944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0.146</a:t>
                      </a:r>
                      <a:endParaRPr sz="9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11250" marB="0">
                    <a:solidFill>
                      <a:srgbClr val="FFFFFF">
                        <a:alpha val="6470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31" name="Google Shape;231;p9"/>
          <p:cNvSpPr txBox="1"/>
          <p:nvPr/>
        </p:nvSpPr>
        <p:spPr>
          <a:xfrm>
            <a:off x="-521943" y="1880441"/>
            <a:ext cx="11341768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99794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JDAY    TDS  ISS1  PO4  NH4  NO3  DSI LDOM RDOM LPOM RPOM 1C     2C     3C	 4C     5C     6C ALG1 ALG2 ALG3</a:t>
            </a:r>
            <a:endParaRPr sz="10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NCLASSIFIED Content">
  <a:themeElements>
    <a:clrScheme name="Custom 1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AF2FAC55F63A40BD9EED0C36836299" ma:contentTypeVersion="11" ma:contentTypeDescription="Create a new document." ma:contentTypeScope="" ma:versionID="3728a24128c8d92f839bb13793558aed">
  <xsd:schema xmlns:xsd="http://www.w3.org/2001/XMLSchema" xmlns:xs="http://www.w3.org/2001/XMLSchema" xmlns:p="http://schemas.microsoft.com/office/2006/metadata/properties" xmlns:ns2="83868113-c0a5-43de-a876-5fe4e9e92519" xmlns:ns3="33812d21-cc6d-40d3-8190-1784895c4f86" targetNamespace="http://schemas.microsoft.com/office/2006/metadata/properties" ma:root="true" ma:fieldsID="b12b5e841fafb2392613c5d5cd91cc7a" ns2:_="" ns3:_="">
    <xsd:import namespace="83868113-c0a5-43de-a876-5fe4e9e92519"/>
    <xsd:import namespace="33812d21-cc6d-40d3-8190-1784895c4f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68113-c0a5-43de-a876-5fe4e9e92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e6c1609-49e0-4fdc-8f5b-8b798a9691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812d21-cc6d-40d3-8190-1784895c4f86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c54ceb61-3fcb-461d-8e52-255959401034}" ma:internalName="TaxCatchAll" ma:showField="CatchAllData" ma:web="33812d21-cc6d-40d3-8190-1784895c4f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3868113-c0a5-43de-a876-5fe4e9e92519">
      <Terms xmlns="http://schemas.microsoft.com/office/infopath/2007/PartnerControls"/>
    </lcf76f155ced4ddcb4097134ff3c332f>
    <TaxCatchAll xmlns="33812d21-cc6d-40d3-8190-1784895c4f86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178D830-AB44-49CB-A9BA-0EEE47B3F5C6}"/>
</file>

<file path=customXml/itemProps2.xml><?xml version="1.0" encoding="utf-8"?>
<ds:datastoreItem xmlns:ds="http://schemas.openxmlformats.org/officeDocument/2006/customXml" ds:itemID="{4007525D-E9DE-4799-A10F-62D036F21D05}">
  <ds:schemaRefs>
    <ds:schemaRef ds:uri="http://schemas.microsoft.com/office/2006/metadata/properties"/>
    <ds:schemaRef ds:uri="http://schemas.microsoft.com/office/infopath/2007/PartnerControls"/>
    <ds:schemaRef ds:uri="83868113-c0a5-43de-a876-5fe4e9e92519"/>
    <ds:schemaRef ds:uri="33812d21-cc6d-40d3-8190-1784895c4f86"/>
  </ds:schemaRefs>
</ds:datastoreItem>
</file>

<file path=customXml/itemProps3.xml><?xml version="1.0" encoding="utf-8"?>
<ds:datastoreItem xmlns:ds="http://schemas.openxmlformats.org/officeDocument/2006/customXml" ds:itemID="{ADBAC044-3677-4A59-9449-7AEC3E03563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1874</Words>
  <Application>Microsoft Office PowerPoint</Application>
  <PresentationFormat>Widescreen</PresentationFormat>
  <Paragraphs>870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Courier New</vt:lpstr>
      <vt:lpstr>Noto Sans Symbols</vt:lpstr>
      <vt:lpstr>Times New Roman</vt:lpstr>
      <vt:lpstr>Title Slide Templates</vt:lpstr>
      <vt:lpstr>UNCLASSIFIED Content</vt:lpstr>
      <vt:lpstr>Office Theme</vt:lpstr>
      <vt:lpstr>MODEL SETUP I WORKSHOP</vt:lpstr>
      <vt:lpstr>Outline</vt:lpstr>
      <vt:lpstr>Case Study: Lower Minnesota River</vt:lpstr>
      <vt:lpstr>Case Study: Lower Minnesota River – CE-QUAL-W2</vt:lpstr>
      <vt:lpstr>Bathymetry File</vt:lpstr>
      <vt:lpstr>Bathymetry File: Full</vt:lpstr>
      <vt:lpstr>Flow &amp; Boundary Files</vt:lpstr>
      <vt:lpstr>Temperature Boundary Condition File</vt:lpstr>
      <vt:lpstr>Water Quality Boundary Condition File</vt:lpstr>
      <vt:lpstr>Meteorological File</vt:lpstr>
      <vt:lpstr>Control File</vt:lpstr>
      <vt:lpstr>After Model is Initially Set Up</vt:lpstr>
      <vt:lpstr>After W2 Preprocessor is Finished</vt:lpstr>
      <vt:lpstr>Exercises: Model Simulation 1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SETUP I CASE STUDY</dc:title>
  <dc:creator>Melendez, Lauren L CIV USARMY CEERD-EL (USA)</dc:creator>
  <cp:lastModifiedBy>Melendez, Lauren L CIV USARMY CEERD-EL (USA)</cp:lastModifiedBy>
  <cp:revision>2</cp:revision>
  <dcterms:created xsi:type="dcterms:W3CDTF">2023-05-10T16:27:45Z</dcterms:created>
  <dcterms:modified xsi:type="dcterms:W3CDTF">2024-06-21T19:36:19Z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0x01010031AF2FAC55F63A40BD9EED0C36836299</vt:lpwstr>
  </property>
</Properties>
</file>